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79" r:id="rId6"/>
    <p:sldId id="303" r:id="rId7"/>
    <p:sldId id="289" r:id="rId8"/>
    <p:sldId id="285" r:id="rId9"/>
    <p:sldId id="304" r:id="rId10"/>
    <p:sldId id="294" r:id="rId11"/>
    <p:sldId id="306" r:id="rId12"/>
    <p:sldId id="305" r:id="rId13"/>
    <p:sldId id="291" r:id="rId14"/>
    <p:sldId id="260" r:id="rId15"/>
  </p:sldIdLst>
  <p:sldSz cx="9144000" cy="6858000" type="screen4x3"/>
  <p:notesSz cx="6954838" cy="9236075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B"/>
    <a:srgbClr val="DDD4CC"/>
    <a:srgbClr val="B2B5B4"/>
    <a:srgbClr val="BD8C42"/>
    <a:srgbClr val="FEA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CCF2F-9F5A-4E0C-B371-AE12A1E5CABB}" v="215" dt="2019-03-18T20:40:16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8"/>
  </p:normalViewPr>
  <p:slideViewPr>
    <p:cSldViewPr snapToGrid="0" snapToObjects="1">
      <p:cViewPr varScale="1">
        <p:scale>
          <a:sx n="68" d="100"/>
          <a:sy n="68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55B82-D6F6-49FB-8D6F-5768EBA6657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64188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2525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1F4A1-F22B-4949-94C2-B68970F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8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A73B-CAF2-6048-85D3-02567EB72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909271"/>
            <a:ext cx="6854092" cy="9957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37482"/>
            <a:ext cx="6854092" cy="88362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312749"/>
            <a:ext cx="6594963" cy="85224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DD4CC"/>
                </a:solidFill>
                <a:latin typeface="Verdana"/>
                <a:cs typeface="Verdana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799385" y="5314705"/>
            <a:ext cx="2149230" cy="49847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DDD4C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995614" y="6405195"/>
            <a:ext cx="2510694" cy="26454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8153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lu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0569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DD4CC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lu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38703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DD4CC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6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9316-740B-A84D-BADC-9B5F38E0EF9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7112-B53A-2440-BF30-7F6FD4A3C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8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0569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58497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3870325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398963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 Point Template Backgrounds_New Branding_PMS2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0569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279789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 Point Template Backgrounds_New Branding_PMS2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3870325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249579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03230" y="1600200"/>
            <a:ext cx="6283570" cy="4525963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0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403475" y="1514475"/>
            <a:ext cx="6283325" cy="4795838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 Point Template Backgrounds_New Branding_PMS28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03230" y="1600200"/>
            <a:ext cx="6283570" cy="4525963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0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 Point Template Backgrounds_New Branding_PMS28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403475" y="1514475"/>
            <a:ext cx="6283325" cy="4795838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2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 Blu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788507" y="640519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7080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9" r:id="rId4"/>
    <p:sldLayoutId id="2147483670" r:id="rId5"/>
    <p:sldLayoutId id="2147483664" r:id="rId6"/>
    <p:sldLayoutId id="2147483665" r:id="rId7"/>
    <p:sldLayoutId id="2147483671" r:id="rId8"/>
    <p:sldLayoutId id="2147483672" r:id="rId9"/>
    <p:sldLayoutId id="2147483666" r:id="rId10"/>
    <p:sldLayoutId id="2147483667" r:id="rId11"/>
    <p:sldLayoutId id="2147483668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t.creighton.edu/services-provided-doit/enterprise-applications/banner/banner-9-upgrade/banner-9-resource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494" y="308586"/>
            <a:ext cx="6854092" cy="16872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Banner 9 Upgrade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March 21,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311400" y="6374373"/>
            <a:ext cx="4744052" cy="2645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Division of Information Technology &amp; Library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517E1-43AE-4262-B5D1-4631D1878C3A}"/>
              </a:ext>
            </a:extLst>
          </p:cNvPr>
          <p:cNvSpPr txBox="1"/>
          <p:nvPr/>
        </p:nvSpPr>
        <p:spPr>
          <a:xfrm>
            <a:off x="2311400" y="2524713"/>
            <a:ext cx="356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Breakfast Bytes</a:t>
            </a:r>
            <a:endParaRPr lang="en-US" sz="28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8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030D5945-0BB1-47CC-9942-482AA38B0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300" y="1264601"/>
            <a:ext cx="2876616" cy="28766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301" y="2566514"/>
            <a:ext cx="4855858" cy="25319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5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3762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49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975F8B-0685-425C-8325-462A759BF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1200"/>
            <a:ext cx="8229600" cy="475956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Banner 9 Differences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600" dirty="0"/>
              <a:t>New Capabilities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600" dirty="0"/>
              <a:t>Web-Application is more intuitive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600" dirty="0"/>
              <a:t>Messages are more user friendly</a:t>
            </a:r>
          </a:p>
          <a:p>
            <a:pPr marL="857250" lvl="1" indent="-457200">
              <a:buFont typeface="+mj-lt"/>
              <a:buAutoNum type="alphaLcParenR"/>
            </a:pPr>
            <a:endParaRPr lang="en-US" sz="1600" dirty="0"/>
          </a:p>
          <a:p>
            <a:pPr marL="0" indent="0">
              <a:buNone/>
            </a:pPr>
            <a:r>
              <a:rPr lang="en-US" sz="2000" dirty="0"/>
              <a:t>2. Training Opportunities </a:t>
            </a:r>
          </a:p>
          <a:p>
            <a:pPr lvl="1" indent="-342900">
              <a:buFont typeface="+mj-lt"/>
              <a:buAutoNum type="alphaLcParenR"/>
            </a:pPr>
            <a:r>
              <a:rPr lang="en-US" sz="1600" dirty="0"/>
              <a:t>Department Led/In-depth Training</a:t>
            </a:r>
          </a:p>
          <a:p>
            <a:pPr lvl="1" indent="-342900">
              <a:buFont typeface="+mj-lt"/>
              <a:buAutoNum type="alphaLcParenR"/>
            </a:pPr>
            <a:r>
              <a:rPr lang="en-US" sz="1600" dirty="0"/>
              <a:t>Basic Navigation Training</a:t>
            </a:r>
          </a:p>
          <a:p>
            <a:pPr lvl="1" indent="-342900">
              <a:buFont typeface="+mj-lt"/>
              <a:buAutoNum type="alphaLcParenR"/>
            </a:pPr>
            <a:r>
              <a:rPr lang="en-US" sz="1600" dirty="0"/>
              <a:t>Self-Service Training</a:t>
            </a:r>
          </a:p>
          <a:p>
            <a:pPr lvl="1" indent="-342900">
              <a:buFont typeface="+mj-lt"/>
              <a:buAutoNum type="alphaLcParenR"/>
            </a:pPr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3. Roll-Out Strategy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4569A-D63C-40AA-821F-C3540D3E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54610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1817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D3E1A2-A5C1-4FBA-A9A1-B1AEBF9C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and improved Banner9 Administrative 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00C527-C5D3-4341-9FFC-EE0B9752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00200"/>
            <a:ext cx="6159500" cy="3870569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Ellucian added significant new</a:t>
            </a:r>
          </a:p>
          <a:p>
            <a:pPr marL="0" indent="0">
              <a:buNone/>
            </a:pPr>
            <a:r>
              <a:rPr lang="en-US" sz="2200" dirty="0"/>
              <a:t>	capabilities to its Banner 9 applications,</a:t>
            </a:r>
          </a:p>
          <a:p>
            <a:pPr marL="0" indent="0">
              <a:buNone/>
            </a:pPr>
            <a:r>
              <a:rPr lang="en-US" sz="2200" dirty="0"/>
              <a:t>	creating a modern, intuitive user </a:t>
            </a:r>
          </a:p>
          <a:p>
            <a:pPr marL="0" indent="0">
              <a:buNone/>
            </a:pPr>
            <a:r>
              <a:rPr lang="en-US" sz="2200" dirty="0"/>
              <a:t>	experience and flexible configuration.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End dependency on Internet Explorer and	allow for full browser support </a:t>
            </a:r>
          </a:p>
          <a:p>
            <a:pPr marL="0" indent="0">
              <a:buNone/>
            </a:pPr>
            <a:r>
              <a:rPr lang="en-US" sz="2200" dirty="0"/>
              <a:t>	(Chrome, Firefox, Safari, MS Edge)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New and improved Banner 9 </a:t>
            </a:r>
          </a:p>
          <a:p>
            <a:pPr marL="0" indent="0">
              <a:buNone/>
            </a:pPr>
            <a:r>
              <a:rPr lang="en-US" sz="2200" dirty="0"/>
              <a:t>	Self-Service applications written</a:t>
            </a:r>
          </a:p>
          <a:p>
            <a:pPr marL="0" indent="0">
              <a:buNone/>
            </a:pPr>
            <a:r>
              <a:rPr lang="en-US" sz="2200" dirty="0"/>
              <a:t>	to be Mobile First!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936A1-7C2D-4EBB-8057-A86C4837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1417638"/>
            <a:ext cx="2565400" cy="38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0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975F8B-0685-425C-8325-462A759BF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53131"/>
          </a:xfrm>
        </p:spPr>
        <p:txBody>
          <a:bodyPr>
            <a:normAutofit/>
          </a:bodyPr>
          <a:lstStyle/>
          <a:p>
            <a:r>
              <a:rPr lang="en-US" sz="2400" dirty="0"/>
              <a:t>New functionality within forms, impacts how the data can be queried and viewed </a:t>
            </a:r>
          </a:p>
          <a:p>
            <a:r>
              <a:rPr lang="en-US" sz="2400" dirty="0"/>
              <a:t>No changes to how the data is stored or backend processes</a:t>
            </a:r>
          </a:p>
          <a:p>
            <a:pPr lvl="1"/>
            <a:r>
              <a:rPr lang="en-US" sz="2200" dirty="0"/>
              <a:t>Filters</a:t>
            </a:r>
          </a:p>
          <a:p>
            <a:pPr lvl="1"/>
            <a:r>
              <a:rPr lang="en-US" sz="2200" dirty="0"/>
              <a:t>Better warning messages</a:t>
            </a:r>
          </a:p>
          <a:p>
            <a:pPr lvl="1"/>
            <a:r>
              <a:rPr lang="en-US" sz="2200" dirty="0"/>
              <a:t>Adjust columns</a:t>
            </a:r>
          </a:p>
          <a:p>
            <a:pPr lvl="1"/>
            <a:r>
              <a:rPr lang="en-US" sz="2200" dirty="0"/>
              <a:t>Sort data within the forms</a:t>
            </a:r>
          </a:p>
          <a:p>
            <a:pPr lvl="1"/>
            <a:r>
              <a:rPr lang="en-US" sz="2200" dirty="0"/>
              <a:t>More intuitive look and feel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4569A-D63C-40AA-821F-C3540D3E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Enhancements</a:t>
            </a:r>
          </a:p>
        </p:txBody>
      </p:sp>
    </p:spTree>
    <p:extLst>
      <p:ext uri="{BB962C8B-B14F-4D97-AF65-F5344CB8AC3E}">
        <p14:creationId xmlns:p14="http://schemas.microsoft.com/office/powerpoint/2010/main" val="148463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26" y="1131094"/>
            <a:ext cx="4238624" cy="994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276" y="2226469"/>
            <a:ext cx="4668275" cy="32635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52" y="853304"/>
            <a:ext cx="5940664" cy="5074931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407277" y="2878807"/>
            <a:ext cx="878848" cy="700031"/>
          </a:xfrm>
          <a:prstGeom prst="ellipse">
            <a:avLst/>
          </a:prstGeom>
          <a:solidFill>
            <a:schemeClr val="accent1">
              <a:alpha val="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4972140" y="4229101"/>
            <a:ext cx="846534" cy="706041"/>
          </a:xfrm>
          <a:prstGeom prst="ellipse">
            <a:avLst/>
          </a:prstGeom>
          <a:solidFill>
            <a:schemeClr val="accent1">
              <a:alpha val="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6219826" y="2878807"/>
            <a:ext cx="593447" cy="700031"/>
          </a:xfrm>
          <a:prstGeom prst="ellipse">
            <a:avLst/>
          </a:prstGeom>
          <a:solidFill>
            <a:schemeClr val="accent1">
              <a:alpha val="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6048375" y="929765"/>
            <a:ext cx="647700" cy="700031"/>
          </a:xfrm>
          <a:prstGeom prst="ellipse">
            <a:avLst/>
          </a:prstGeom>
          <a:solidFill>
            <a:schemeClr val="accent1">
              <a:alpha val="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79551" y="976857"/>
            <a:ext cx="781725" cy="700031"/>
          </a:xfrm>
          <a:prstGeom prst="ellipse">
            <a:avLst/>
          </a:prstGeom>
          <a:solidFill>
            <a:schemeClr val="accent1">
              <a:alpha val="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7276" y="5314950"/>
            <a:ext cx="4282469" cy="559163"/>
          </a:xfrm>
          <a:prstGeom prst="ellipse">
            <a:avLst/>
          </a:prstGeom>
          <a:solidFill>
            <a:schemeClr val="accent1">
              <a:alpha val="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90113" y="914458"/>
            <a:ext cx="647701" cy="700031"/>
          </a:xfrm>
          <a:prstGeom prst="ellipse">
            <a:avLst/>
          </a:prstGeom>
          <a:solidFill>
            <a:schemeClr val="accent1">
              <a:alpha val="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18AAF1-6D01-40E3-ADE4-66F8E28A9CFA}"/>
              </a:ext>
            </a:extLst>
          </p:cNvPr>
          <p:cNvSpPr txBox="1"/>
          <p:nvPr/>
        </p:nvSpPr>
        <p:spPr>
          <a:xfrm>
            <a:off x="152401" y="1986804"/>
            <a:ext cx="2124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Banner 8 Forms have a 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look-and-feel from the 1990’s.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6E7043-E868-4B2E-AD4C-377DA3ACF9F0}"/>
              </a:ext>
            </a:extLst>
          </p:cNvPr>
          <p:cNvSpPr txBox="1"/>
          <p:nvPr/>
        </p:nvSpPr>
        <p:spPr>
          <a:xfrm>
            <a:off x="304800" y="3045760"/>
            <a:ext cx="1584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Rigid blocks with very little flexibility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504CF9-25D2-4E11-99D8-F8CE1CC42071}"/>
              </a:ext>
            </a:extLst>
          </p:cNvPr>
          <p:cNvSpPr txBox="1"/>
          <p:nvPr/>
        </p:nvSpPr>
        <p:spPr>
          <a:xfrm>
            <a:off x="457200" y="976858"/>
            <a:ext cx="1715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Technical icons that were not intuitive</a:t>
            </a:r>
            <a:r>
              <a:rPr lang="en-US" sz="135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4325E-DE4D-4FD6-B9D3-F6155CD7F8EE}"/>
              </a:ext>
            </a:extLst>
          </p:cNvPr>
          <p:cNvSpPr txBox="1"/>
          <p:nvPr/>
        </p:nvSpPr>
        <p:spPr>
          <a:xfrm>
            <a:off x="152400" y="5389365"/>
            <a:ext cx="19145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7030A0"/>
                </a:solidFill>
              </a:rPr>
              <a:t>Cryptic messages that were not very helpful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A7E32-A3EB-4D60-8AC2-7919921A3176}"/>
              </a:ext>
            </a:extLst>
          </p:cNvPr>
          <p:cNvSpPr txBox="1"/>
          <p:nvPr/>
        </p:nvSpPr>
        <p:spPr>
          <a:xfrm>
            <a:off x="457200" y="3981451"/>
            <a:ext cx="160972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 obvious method of moving from block to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D4EE6-638C-403E-AD3A-4E34E8902091}"/>
              </a:ext>
            </a:extLst>
          </p:cNvPr>
          <p:cNvSpPr txBox="1"/>
          <p:nvPr/>
        </p:nvSpPr>
        <p:spPr>
          <a:xfrm>
            <a:off x="1371600" y="330200"/>
            <a:ext cx="5318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 of Banner 8 form – look and feel</a:t>
            </a:r>
          </a:p>
        </p:txBody>
      </p:sp>
    </p:spTree>
    <p:extLst>
      <p:ext uri="{BB962C8B-B14F-4D97-AF65-F5344CB8AC3E}">
        <p14:creationId xmlns:p14="http://schemas.microsoft.com/office/powerpoint/2010/main" val="212198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375255-1784-4417-AAF5-4E968C2A59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6" y="1214040"/>
            <a:ext cx="3590365" cy="26625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EB7E9-39AB-4980-B379-6250BC03A890}"/>
              </a:ext>
            </a:extLst>
          </p:cNvPr>
          <p:cNvSpPr txBox="1"/>
          <p:nvPr/>
        </p:nvSpPr>
        <p:spPr>
          <a:xfrm>
            <a:off x="968189" y="948018"/>
            <a:ext cx="24809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Banner 8 forms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74626-E4AC-41D9-A732-78F9B8C70D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1536" y="3842496"/>
            <a:ext cx="3590365" cy="2067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8A77B7-07AE-4D27-BA2C-661F00236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16" y="1179979"/>
            <a:ext cx="4473848" cy="4730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B121A-9C51-435C-9AD2-42922525E55F}"/>
              </a:ext>
            </a:extLst>
          </p:cNvPr>
          <p:cNvSpPr txBox="1"/>
          <p:nvPr/>
        </p:nvSpPr>
        <p:spPr>
          <a:xfrm>
            <a:off x="5278082" y="893789"/>
            <a:ext cx="32742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Corresponding Banner 9 forms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B8D69B-1192-4DDD-8587-B0D4286F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9"/>
            <a:ext cx="8095129" cy="673380"/>
          </a:xfrm>
        </p:spPr>
        <p:txBody>
          <a:bodyPr>
            <a:normAutofit/>
          </a:bodyPr>
          <a:lstStyle/>
          <a:p>
            <a:r>
              <a:rPr lang="en-US" sz="3700" dirty="0"/>
              <a:t>More intuitive web interface</a:t>
            </a:r>
          </a:p>
        </p:txBody>
      </p:sp>
    </p:spTree>
    <p:extLst>
      <p:ext uri="{BB962C8B-B14F-4D97-AF65-F5344CB8AC3E}">
        <p14:creationId xmlns:p14="http://schemas.microsoft.com/office/powerpoint/2010/main" val="94366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95129" cy="885169"/>
          </a:xfrm>
        </p:spPr>
        <p:txBody>
          <a:bodyPr>
            <a:normAutofit/>
          </a:bodyPr>
          <a:lstStyle/>
          <a:p>
            <a:r>
              <a:rPr lang="en-US" sz="3700" dirty="0"/>
              <a:t>Banner 9 User Friendly Messages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308101"/>
            <a:ext cx="6914403" cy="43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7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8CF6-F401-4FA3-A20D-9DBDBA2F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801127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A7CC4-92A3-4936-B188-FBC67DA14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Department Led</a:t>
            </a:r>
          </a:p>
          <a:p>
            <a:pPr lvl="1"/>
            <a:r>
              <a:rPr lang="en-US" sz="2000" dirty="0"/>
              <a:t>Registrar</a:t>
            </a:r>
          </a:p>
          <a:p>
            <a:pPr lvl="1"/>
            <a:r>
              <a:rPr lang="en-US" sz="2000" dirty="0"/>
              <a:t>Finance</a:t>
            </a:r>
          </a:p>
          <a:p>
            <a:pPr lvl="1"/>
            <a:r>
              <a:rPr lang="en-US" sz="2000" dirty="0"/>
              <a:t>Financial Aid</a:t>
            </a:r>
          </a:p>
          <a:p>
            <a:pPr lvl="1"/>
            <a:r>
              <a:rPr lang="en-US" sz="2000" dirty="0"/>
              <a:t>Business Office</a:t>
            </a:r>
          </a:p>
          <a:p>
            <a:r>
              <a:rPr lang="en-US" dirty="0"/>
              <a:t>Basic Navigation</a:t>
            </a:r>
          </a:p>
          <a:p>
            <a:pPr lvl="1"/>
            <a:r>
              <a:rPr lang="en-US" sz="2000" dirty="0"/>
              <a:t>Several campus sessions held in March</a:t>
            </a:r>
          </a:p>
          <a:p>
            <a:pPr lvl="1"/>
            <a:r>
              <a:rPr lang="en-US" sz="2000" dirty="0"/>
              <a:t>Additional sessions will be scheduled</a:t>
            </a:r>
          </a:p>
          <a:p>
            <a:r>
              <a:rPr lang="en-US" dirty="0"/>
              <a:t>Self-Service</a:t>
            </a:r>
          </a:p>
          <a:p>
            <a:pPr lvl="1"/>
            <a:r>
              <a:rPr lang="en-US" dirty="0">
                <a:hlinkClick r:id="rId2"/>
              </a:rPr>
              <a:t>FAQs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Banner 9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8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57545" y="2387505"/>
            <a:ext cx="6496291" cy="73429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Banner 9 Rollout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7545" y="3257623"/>
            <a:ext cx="7956963" cy="70714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Banner 9 Custom Forms Rollout Period (not including student health forms)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1A39D0-48F0-4C68-817A-010D2E914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5044"/>
              </p:ext>
            </p:extLst>
          </p:nvPr>
        </p:nvGraphicFramePr>
        <p:xfrm>
          <a:off x="457200" y="974943"/>
          <a:ext cx="8374830" cy="3781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1906">
                  <a:extLst>
                    <a:ext uri="{9D8B030D-6E8A-4147-A177-3AD203B41FA5}">
                      <a16:colId xmlns:a16="http://schemas.microsoft.com/office/drawing/2014/main" val="415906604"/>
                    </a:ext>
                  </a:extLst>
                </a:gridCol>
                <a:gridCol w="1548026">
                  <a:extLst>
                    <a:ext uri="{9D8B030D-6E8A-4147-A177-3AD203B41FA5}">
                      <a16:colId xmlns:a16="http://schemas.microsoft.com/office/drawing/2014/main" val="1793038737"/>
                    </a:ext>
                  </a:extLst>
                </a:gridCol>
                <a:gridCol w="1674966">
                  <a:extLst>
                    <a:ext uri="{9D8B030D-6E8A-4147-A177-3AD203B41FA5}">
                      <a16:colId xmlns:a16="http://schemas.microsoft.com/office/drawing/2014/main" val="4020934428"/>
                    </a:ext>
                  </a:extLst>
                </a:gridCol>
                <a:gridCol w="1674966">
                  <a:extLst>
                    <a:ext uri="{9D8B030D-6E8A-4147-A177-3AD203B41FA5}">
                      <a16:colId xmlns:a16="http://schemas.microsoft.com/office/drawing/2014/main" val="2943834376"/>
                    </a:ext>
                  </a:extLst>
                </a:gridCol>
                <a:gridCol w="1674966">
                  <a:extLst>
                    <a:ext uri="{9D8B030D-6E8A-4147-A177-3AD203B41FA5}">
                      <a16:colId xmlns:a16="http://schemas.microsoft.com/office/drawing/2014/main" val="1290486495"/>
                    </a:ext>
                  </a:extLst>
                </a:gridCol>
              </a:tblGrid>
              <a:tr h="37815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charset="0"/>
                          <a:ea typeface="Verdana" charset="0"/>
                          <a:cs typeface="Verdana" charset="0"/>
                        </a:rPr>
                        <a:t>March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charset="0"/>
                          <a:ea typeface="Verdana" charset="0"/>
                          <a:cs typeface="Verdana" charset="0"/>
                        </a:rPr>
                        <a:t>April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charset="0"/>
                          <a:ea typeface="Verdana" charset="0"/>
                          <a:cs typeface="Verdana" charset="0"/>
                        </a:rPr>
                        <a:t>May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charset="0"/>
                          <a:ea typeface="Verdana" charset="0"/>
                          <a:cs typeface="Verdana" charset="0"/>
                        </a:rPr>
                        <a:t>June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charset="0"/>
                          <a:ea typeface="Verdana" charset="0"/>
                          <a:cs typeface="Verdana" charset="0"/>
                        </a:rPr>
                        <a:t>July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60161"/>
                  </a:ext>
                </a:extLst>
              </a:tr>
            </a:tbl>
          </a:graphicData>
        </a:graphic>
      </p:graphicFrame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6DEE319D-DC9D-41E8-B13E-E2E835ED3C4F}"/>
              </a:ext>
            </a:extLst>
          </p:cNvPr>
          <p:cNvSpPr/>
          <p:nvPr/>
        </p:nvSpPr>
        <p:spPr>
          <a:xfrm>
            <a:off x="657545" y="4972497"/>
            <a:ext cx="7956963" cy="7071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Banner 8 Forms continued use while transition to Banner 9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E249D66D-E218-48A7-8022-8A62B7AD4882}"/>
              </a:ext>
            </a:extLst>
          </p:cNvPr>
          <p:cNvSpPr/>
          <p:nvPr/>
        </p:nvSpPr>
        <p:spPr>
          <a:xfrm>
            <a:off x="657545" y="4137065"/>
            <a:ext cx="7956963" cy="7071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Training – Department Led/Power Users; Basic Navigation Sessions; Self-Service/Campus-Wide</a:t>
            </a:r>
          </a:p>
        </p:txBody>
      </p:sp>
      <p:sp>
        <p:nvSpPr>
          <p:cNvPr id="16" name="Down Arrow Callout 8">
            <a:extLst>
              <a:ext uri="{FF2B5EF4-FFF2-40B4-BE49-F238E27FC236}">
                <a16:creationId xmlns:a16="http://schemas.microsoft.com/office/drawing/2014/main" id="{C828322E-A507-4F3F-B7C1-9DB5255A1790}"/>
              </a:ext>
            </a:extLst>
          </p:cNvPr>
          <p:cNvSpPr/>
          <p:nvPr/>
        </p:nvSpPr>
        <p:spPr>
          <a:xfrm>
            <a:off x="1936377" y="1439246"/>
            <a:ext cx="2883050" cy="917454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Finance; Business Office; Financial Aid; Registrar</a:t>
            </a:r>
          </a:p>
        </p:txBody>
      </p:sp>
      <p:sp>
        <p:nvSpPr>
          <p:cNvPr id="15" name="Down Arrow Callout 8">
            <a:extLst>
              <a:ext uri="{FF2B5EF4-FFF2-40B4-BE49-F238E27FC236}">
                <a16:creationId xmlns:a16="http://schemas.microsoft.com/office/drawing/2014/main" id="{9A75F632-861D-471C-9FAF-91ABB2DF86B5}"/>
              </a:ext>
            </a:extLst>
          </p:cNvPr>
          <p:cNvSpPr/>
          <p:nvPr/>
        </p:nvSpPr>
        <p:spPr>
          <a:xfrm>
            <a:off x="4916247" y="1454649"/>
            <a:ext cx="2753614" cy="917454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All of Campus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388DE5-2D1A-48AD-9480-243F9EDD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46" y="274639"/>
            <a:ext cx="8029254" cy="614154"/>
          </a:xfrm>
        </p:spPr>
        <p:txBody>
          <a:bodyPr>
            <a:noAutofit/>
          </a:bodyPr>
          <a:lstStyle/>
          <a:p>
            <a:r>
              <a:rPr lang="en-US" sz="3700" dirty="0"/>
              <a:t>Banner 9 Rollout Plan	</a:t>
            </a:r>
          </a:p>
        </p:txBody>
      </p:sp>
    </p:spTree>
    <p:extLst>
      <p:ext uri="{BB962C8B-B14F-4D97-AF65-F5344CB8AC3E}">
        <p14:creationId xmlns:p14="http://schemas.microsoft.com/office/powerpoint/2010/main" val="1770223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anner 9 Upgrade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279&quot;/&gt;&lt;/object&gt;&lt;object type=&quot;3&quot; unique_id=&quot;10005&quot;&gt;&lt;property id=&quot;20148&quot; value=&quot;5&quot;/&gt;&lt;property id=&quot;20300&quot; value=&quot;Slide 3 - &amp;quot;New and improved Banner9 Administrative applications&amp;quot;&quot;/&gt;&lt;property id=&quot;20307&quot; value=&quot;303&quot;/&gt;&lt;/object&gt;&lt;object type=&quot;3&quot; unique_id=&quot;10006&quot;&gt;&lt;property id=&quot;20148&quot; value=&quot;5&quot;/&gt;&lt;property id=&quot;20300&quot; value=&quot;Slide 4 - &amp;quot;Enhancements&amp;quot;&quot;/&gt;&lt;property id=&quot;20307&quot; value=&quot;289&quot;/&gt;&lt;/object&gt;&lt;object type=&quot;3&quot; unique_id=&quot;10007&quot;&gt;&lt;property id=&quot;20148&quot; value=&quot;5&quot;/&gt;&lt;property id=&quot;20300&quot; value=&quot;Slide 5&quot;/&gt;&lt;property id=&quot;20307&quot; value=&quot;285&quot;/&gt;&lt;/object&gt;&lt;object type=&quot;3&quot; unique_id=&quot;10008&quot;&gt;&lt;property id=&quot;20148&quot; value=&quot;5&quot;/&gt;&lt;property id=&quot;20300&quot; value=&quot;Slide 6 - &amp;quot;More intuitive web interface&amp;quot;&quot;/&gt;&lt;property id=&quot;20307&quot; value=&quot;304&quot;/&gt;&lt;/object&gt;&lt;object type=&quot;3&quot; unique_id=&quot;10009&quot;&gt;&lt;property id=&quot;20148&quot; value=&quot;5&quot;/&gt;&lt;property id=&quot;20300&quot; value=&quot;Slide 7 - &amp;quot;Banner 9 User Friendly Messages&amp;quot;&quot;/&gt;&lt;property id=&quot;20307&quot; value=&quot;294&quot;/&gt;&lt;/object&gt;&lt;object type=&quot;3&quot; unique_id=&quot;10010&quot;&gt;&lt;property id=&quot;20148&quot; value=&quot;5&quot;/&gt;&lt;property id=&quot;20300&quot; value=&quot;Slide 8 - &amp;quot;Training&amp;quot;&quot;/&gt;&lt;property id=&quot;20307&quot; value=&quot;306&quot;/&gt;&lt;/object&gt;&lt;object type=&quot;3&quot; unique_id=&quot;10011&quot;&gt;&lt;property id=&quot;20148&quot; value=&quot;5&quot;/&gt;&lt;property id=&quot;20300&quot; value=&quot;Slide 9 - &amp;quot;Banner 9 Rollout Plan&amp;amp;#x09;&amp;quot;&quot;/&gt;&lt;property id=&quot;20307&quot; value=&quot;305&quot;/&gt;&lt;/object&gt;&lt;object type=&quot;3&quot; unique_id=&quot;10012&quot;&gt;&lt;property id=&quot;20148&quot; value=&quot;5&quot;/&gt;&lt;property id=&quot;20300&quot; value=&quot;Slide 10&quot;/&gt;&lt;property id=&quot;20307&quot; value=&quot;291&quot;/&gt;&lt;/object&gt;&lt;object type=&quot;3&quot; unique_id=&quot;10013&quot;&gt;&lt;property id=&quot;20148&quot; value=&quot;5&quot;/&gt;&lt;property id=&quot;20300&quot; value=&quot;Slide 11&quot;/&gt;&lt;property id=&quot;20307&quot; value=&quot;260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Light Blue Facets">
  <a:themeElements>
    <a:clrScheme name="Creighton Blue">
      <a:dk1>
        <a:srgbClr val="00263E"/>
      </a:dk1>
      <a:lt1>
        <a:srgbClr val="FFFFFF"/>
      </a:lt1>
      <a:dk2>
        <a:srgbClr val="53565A"/>
      </a:dk2>
      <a:lt2>
        <a:srgbClr val="C8C9C7"/>
      </a:lt2>
      <a:accent1>
        <a:srgbClr val="B9975B"/>
      </a:accent1>
      <a:accent2>
        <a:srgbClr val="F2A900"/>
      </a:accent2>
      <a:accent3>
        <a:srgbClr val="EEDC00"/>
      </a:accent3>
      <a:accent4>
        <a:srgbClr val="00B388"/>
      </a:accent4>
      <a:accent5>
        <a:srgbClr val="00A9E0"/>
      </a:accent5>
      <a:accent6>
        <a:srgbClr val="00558C"/>
      </a:accent6>
      <a:hlink>
        <a:srgbClr val="00558C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terprise Reporting and Campaign Data Mart Exec Update" id="{1EB49968-C097-4A77-858E-63ABE1890220}" vid="{049B893C-8929-4AB2-99E3-756F9F684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33092B3D7D34E89E58957B063BFDC" ma:contentTypeVersion="9" ma:contentTypeDescription="Create a new document." ma:contentTypeScope="" ma:versionID="1a48541f7d714b2e2e85527f072a3fd6">
  <xsd:schema xmlns:xsd="http://www.w3.org/2001/XMLSchema" xmlns:xs="http://www.w3.org/2001/XMLSchema" xmlns:p="http://schemas.microsoft.com/office/2006/metadata/properties" xmlns:ns2="f3b39d99-c753-4503-8061-30ce0131d848" xmlns:ns3="dbb8d29d-c7c8-4e31-ba68-233311f98697" targetNamespace="http://schemas.microsoft.com/office/2006/metadata/properties" ma:root="true" ma:fieldsID="2a4c8614a88c249e534124c60f38488d" ns2:_="" ns3:_="">
    <xsd:import namespace="f3b39d99-c753-4503-8061-30ce0131d848"/>
    <xsd:import namespace="dbb8d29d-c7c8-4e31-ba68-233311f986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39d99-c753-4503-8061-30ce0131d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8d29d-c7c8-4e31-ba68-233311f98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b8d29d-c7c8-4e31-ba68-233311f98697">
      <UserInfo>
        <DisplayName>Hansen, Amy C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4FAA0-F1F6-4ACE-8880-E3633E2CE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39d99-c753-4503-8061-30ce0131d848"/>
    <ds:schemaRef ds:uri="dbb8d29d-c7c8-4e31-ba68-233311f98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2F4D5C-6D1A-4D9C-93D0-FFF746EA627C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bb8d29d-c7c8-4e31-ba68-233311f98697"/>
    <ds:schemaRef ds:uri="http://schemas.microsoft.com/office/2006/documentManagement/types"/>
    <ds:schemaRef ds:uri="http://schemas.microsoft.com/office/2006/metadata/properties"/>
    <ds:schemaRef ds:uri="f3b39d99-c753-4503-8061-30ce0131d84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739D92-2536-4B42-91D4-6A9A99AB8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Enterprise Reporting and Campaign Data Mart Exec Update</Template>
  <TotalTime>3506</TotalTime>
  <Words>264</Words>
  <Application>Microsoft Office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Verdana</vt:lpstr>
      <vt:lpstr>Light Blue Facets</vt:lpstr>
      <vt:lpstr>Banner 9 Upgrade</vt:lpstr>
      <vt:lpstr>Agenda</vt:lpstr>
      <vt:lpstr>New and improved Banner9 Administrative applications</vt:lpstr>
      <vt:lpstr>Enhancements</vt:lpstr>
      <vt:lpstr>PowerPoint Presentation</vt:lpstr>
      <vt:lpstr>More intuitive web interface</vt:lpstr>
      <vt:lpstr>Banner 9 User Friendly Messages</vt:lpstr>
      <vt:lpstr>Training</vt:lpstr>
      <vt:lpstr>Banner 9 Rollout Plan </vt:lpstr>
      <vt:lpstr>PowerPoint Presentation</vt:lpstr>
      <vt:lpstr>PowerPoint Presentation</vt:lpstr>
    </vt:vector>
  </TitlesOfParts>
  <Company>Creighton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Data Mart and Enterprise Reporting Solution</dc:title>
  <dc:creator>Hansen, Amy C</dc:creator>
  <cp:lastModifiedBy>Wilson, Cherlyn J</cp:lastModifiedBy>
  <cp:revision>85</cp:revision>
  <cp:lastPrinted>2019-02-18T20:38:21Z</cp:lastPrinted>
  <dcterms:created xsi:type="dcterms:W3CDTF">2018-10-25T18:03:39Z</dcterms:created>
  <dcterms:modified xsi:type="dcterms:W3CDTF">2019-03-25T20:59:28Z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0x01010013233092B3D7D34E89E58957B063BFDC</vt:lpwstr>
  </property>
</Properties>
</file>